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5148263"/>
  <p:notesSz cx="6997700" cy="92837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4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5" roundtripDataSignature="AMtx7mgX/ha/dZkAPEtNgRP/ORRs/788n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ty Dondertman" initials="" lastIdx="3" clrIdx="0"/>
  <p:cmAuthor id="1" name="Gillian Cott" initials="" lastIdx="2" clrIdx="1"/>
  <p:cmAuthor id="2" name="Anonymous" initials="" lastIdx="2" clrIdx="2"/>
  <p:cmAuthor id="3" name="Brown, Dana" initials="BD" lastIdx="1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55" autoAdjust="0"/>
  </p:normalViewPr>
  <p:slideViewPr>
    <p:cSldViewPr snapToGrid="0">
      <p:cViewPr varScale="1">
        <p:scale>
          <a:sx n="84" d="100"/>
          <a:sy n="84" d="100"/>
        </p:scale>
        <p:origin x="-732" y="-84"/>
      </p:cViewPr>
      <p:guideLst>
        <p:guide orient="horz" pos="16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10-05T16:03:42.630" idx="2">
    <p:pos x="6000" y="0"/>
    <p:text>Graphic designers should create a similar image that shows the 7 elements written in bullet points on the next slide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OPTM0ik"/>
      </p:ext>
    </p:extLst>
  </p:cm>
  <p:cm authorId="1" dt="2021-09-28T22:19:22.487" idx="1">
    <p:pos x="6000" y="0"/>
    <p:text>Once this is done, the source can be removed.</p:text>
    <p:extLst>
      <p:ext uri="{C676402C-5697-4E1C-873F-D02D1690AC5C}">
        <p15:threadingInfo xmlns:p15="http://schemas.microsoft.com/office/powerpoint/2012/main" timeZoneBias="0">
          <p15:parentCm authorId="0" idx="2"/>
        </p15:threadingInfo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PjRaV6g"/>
      </p:ext>
    </p:extLst>
  </p:cm>
  <p:cm authorId="2" dt="2021-10-02T00:54:34.483" idx="1">
    <p:pos x="6000" y="0"/>
    <p:text>Bell will do design</p:text>
    <p:extLst>
      <p:ext uri="{C676402C-5697-4E1C-873F-D02D1690AC5C}">
        <p15:threadingInfo xmlns:p15="http://schemas.microsoft.com/office/powerpoint/2012/main" timeZoneBias="0">
          <p15:parentCm authorId="0" idx="2"/>
        </p15:threadingInfo>
      </p:ext>
      <p:ext uri="http://customooxmlschemas.google.com/">
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ommentPostId="AAAAPietnR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212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63988" y="0"/>
            <a:ext cx="303212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16975"/>
            <a:ext cx="303212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63988" y="8816975"/>
            <a:ext cx="303212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46867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lang="en-CA" baseline="0" dirty="0"/>
          </a:p>
        </p:txBody>
      </p:sp>
      <p:sp>
        <p:nvSpPr>
          <p:cNvPr id="46" name="Google Shape;4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82709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9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2" name="Google Shape;10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64388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0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8" name="Google Shape;10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42932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1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4" name="Google Shape;11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01875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2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0" name="Google Shape;12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59753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3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25" name="Google Shape;12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61986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f059fe0cb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f059fe0cbd_0_0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400" cy="41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31" name="Google Shape;131;gf059fe0cbd_0_0:notes"/>
          <p:cNvSpPr txBox="1">
            <a:spLocks noGrp="1"/>
          </p:cNvSpPr>
          <p:nvPr>
            <p:ph type="sldNum" idx="12"/>
          </p:nvPr>
        </p:nvSpPr>
        <p:spPr>
          <a:xfrm>
            <a:off x="3963988" y="8816975"/>
            <a:ext cx="30321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353634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4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37" name="Google Shape;13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84681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43" name="Google Shape;14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21789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36544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f059fe0cb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gf059fe0cbd_0_6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400" cy="41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" name="Google Shape;58;gf059fe0cbd_0_6:notes"/>
          <p:cNvSpPr txBox="1">
            <a:spLocks noGrp="1"/>
          </p:cNvSpPr>
          <p:nvPr>
            <p:ph type="sldNum" idx="12"/>
          </p:nvPr>
        </p:nvSpPr>
        <p:spPr>
          <a:xfrm>
            <a:off x="3963988" y="8816975"/>
            <a:ext cx="30321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9761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4" name="Google Shape;6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5806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5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70" name="Google Shape;7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66405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rPr lang="en-CA" dirty="0"/>
              <a:t>Add graphics to</a:t>
            </a:r>
            <a:r>
              <a:rPr lang="en-CA" baseline="0" dirty="0"/>
              <a:t> sub bullets</a:t>
            </a:r>
            <a:endParaRPr dirty="0"/>
          </a:p>
        </p:txBody>
      </p:sp>
      <p:sp>
        <p:nvSpPr>
          <p:cNvPr id="76" name="Google Shape;7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92767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7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2" name="Google Shape;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27089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525" cy="4176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90118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059fe0cb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6913"/>
            <a:ext cx="6180138" cy="3479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f059fe0cbd_0_12:notes"/>
          <p:cNvSpPr txBox="1">
            <a:spLocks noGrp="1"/>
          </p:cNvSpPr>
          <p:nvPr>
            <p:ph type="body" idx="1"/>
          </p:nvPr>
        </p:nvSpPr>
        <p:spPr>
          <a:xfrm>
            <a:off x="700088" y="4410075"/>
            <a:ext cx="5597400" cy="41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94" name="Google Shape;94;gf059fe0cbd_0_12:notes"/>
          <p:cNvSpPr txBox="1">
            <a:spLocks noGrp="1"/>
          </p:cNvSpPr>
          <p:nvPr>
            <p:ph type="sldNum" idx="12"/>
          </p:nvPr>
        </p:nvSpPr>
        <p:spPr>
          <a:xfrm>
            <a:off x="3963988" y="8816975"/>
            <a:ext cx="3032100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2514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7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7"/>
          <p:cNvSpPr txBox="1">
            <a:spLocks noGrp="1"/>
          </p:cNvSpPr>
          <p:nvPr>
            <p:ph type="body" idx="1"/>
          </p:nvPr>
        </p:nvSpPr>
        <p:spPr>
          <a:xfrm>
            <a:off x="450851" y="1048721"/>
            <a:ext cx="8240713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16666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55600" algn="l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/>
            </a:lvl2pPr>
            <a:lvl3pPr marL="1371600" lvl="2" indent="-355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2003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cxnSp>
        <p:nvCxnSpPr>
          <p:cNvPr id="16" name="Google Shape;16;p17"/>
          <p:cNvCxnSpPr/>
          <p:nvPr/>
        </p:nvCxnSpPr>
        <p:spPr>
          <a:xfrm>
            <a:off x="400051" y="800841"/>
            <a:ext cx="8297863" cy="1192"/>
          </a:xfrm>
          <a:prstGeom prst="straightConnector1">
            <a:avLst/>
          </a:prstGeom>
          <a:noFill/>
          <a:ln w="12700" cap="flat" cmpd="sng">
            <a:solidFill>
              <a:srgbClr val="0066A4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1">
  <p:cSld name="Section title 1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8"/>
          <p:cNvSpPr txBox="1">
            <a:spLocks noGrp="1"/>
          </p:cNvSpPr>
          <p:nvPr>
            <p:ph type="ctrTitle"/>
          </p:nvPr>
        </p:nvSpPr>
        <p:spPr>
          <a:xfrm>
            <a:off x="685800" y="1979460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9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body" idx="1"/>
          </p:nvPr>
        </p:nvSpPr>
        <p:spPr>
          <a:xfrm>
            <a:off x="1088597" y="1048721"/>
            <a:ext cx="7602967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7142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/>
            </a:lvl1pPr>
            <a:lvl2pPr marL="914400" lvl="1" indent="-355600" algn="l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AutoNum type="arabicPeriod"/>
              <a:defRPr sz="2000"/>
            </a:lvl2pPr>
            <a:lvl3pPr marL="1371600" lvl="2" indent="-3556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20039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cxnSp>
        <p:nvCxnSpPr>
          <p:cNvPr id="23" name="Google Shape;23;p19"/>
          <p:cNvCxnSpPr/>
          <p:nvPr/>
        </p:nvCxnSpPr>
        <p:spPr>
          <a:xfrm>
            <a:off x="400051" y="800841"/>
            <a:ext cx="8297863" cy="1192"/>
          </a:xfrm>
          <a:prstGeom prst="straightConnector1">
            <a:avLst/>
          </a:prstGeom>
          <a:noFill/>
          <a:ln w="12700" cap="flat" cmpd="sng">
            <a:solidFill>
              <a:srgbClr val="0066A4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2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0"/>
          <p:cNvSpPr txBox="1">
            <a:spLocks noGrp="1"/>
          </p:cNvSpPr>
          <p:nvPr>
            <p:ph type="ctrTitle"/>
          </p:nvPr>
        </p:nvSpPr>
        <p:spPr>
          <a:xfrm>
            <a:off x="685800" y="1979460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s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2"/>
          <p:cNvSpPr txBox="1">
            <a:spLocks noGrp="1"/>
          </p:cNvSpPr>
          <p:nvPr>
            <p:ph type="body" idx="1"/>
          </p:nvPr>
        </p:nvSpPr>
        <p:spPr>
          <a:xfrm>
            <a:off x="450851" y="1048721"/>
            <a:ext cx="4043363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93700" algn="l">
              <a:lnSpc>
                <a:spcPct val="11538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55600" algn="l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098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80"/>
              <a:buChar char="▪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body" idx="2"/>
          </p:nvPr>
        </p:nvSpPr>
        <p:spPr>
          <a:xfrm>
            <a:off x="4646613" y="1048721"/>
            <a:ext cx="4044950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93700" algn="l">
              <a:lnSpc>
                <a:spcPct val="115384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55600" algn="l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09879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280"/>
              <a:buChar char="▪"/>
              <a:defRPr sz="16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9pPr>
          </a:lstStyle>
          <a:p>
            <a:endParaRPr/>
          </a:p>
        </p:txBody>
      </p:sp>
      <p:cxnSp>
        <p:nvCxnSpPr>
          <p:cNvPr id="32" name="Google Shape;32;p22"/>
          <p:cNvCxnSpPr/>
          <p:nvPr/>
        </p:nvCxnSpPr>
        <p:spPr>
          <a:xfrm>
            <a:off x="400051" y="800841"/>
            <a:ext cx="8297863" cy="1192"/>
          </a:xfrm>
          <a:prstGeom prst="straightConnector1">
            <a:avLst/>
          </a:prstGeom>
          <a:noFill/>
          <a:ln w="12700" cap="flat" cmpd="sng">
            <a:solidFill>
              <a:srgbClr val="0066A4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3">
  <p:cSld name="Section title 3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ctrTitle"/>
          </p:nvPr>
        </p:nvSpPr>
        <p:spPr>
          <a:xfrm>
            <a:off x="685801" y="1979460"/>
            <a:ext cx="7243549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600" b="1" i="0" u="none" strike="noStrike" cap="none">
                <a:solidFill>
                  <a:srgbClr val="0066A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6"/>
          <p:cNvSpPr txBox="1">
            <a:spLocks noGrp="1"/>
          </p:cNvSpPr>
          <p:nvPr>
            <p:ph type="body" idx="1"/>
          </p:nvPr>
        </p:nvSpPr>
        <p:spPr>
          <a:xfrm>
            <a:off x="450851" y="1048721"/>
            <a:ext cx="8240713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107142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003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AE01C637-C79A-F640-8CDE-2F6EAF7A041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225990" y="4526814"/>
            <a:ext cx="1368191" cy="431506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mh.ca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comments" Target="../comments/comment1.xml"/><Relationship Id="rId4" Type="http://schemas.openxmlformats.org/officeDocument/2006/relationships/hyperlink" Target="https://ontario.cmha.ca/provincial-policy/social-determina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"/>
          <p:cNvSpPr txBox="1">
            <a:spLocks noGrp="1"/>
          </p:cNvSpPr>
          <p:nvPr>
            <p:ph type="ctrTitle"/>
          </p:nvPr>
        </p:nvSpPr>
        <p:spPr>
          <a:xfrm>
            <a:off x="685800" y="1217505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3000"/>
              </a:spcBef>
              <a:spcAft>
                <a:spcPts val="0"/>
              </a:spcAft>
              <a:buSzPts val="1400"/>
              <a:buNone/>
            </a:pPr>
            <a:r>
              <a:rPr lang="en-CA" dirty="0" smtClean="0">
                <a:solidFill>
                  <a:schemeClr val="tx1"/>
                </a:solidFill>
              </a:rPr>
              <a:t>Starting </a:t>
            </a:r>
            <a:r>
              <a:rPr lang="en-CA" dirty="0">
                <a:solidFill>
                  <a:schemeClr val="tx1"/>
                </a:solidFill>
              </a:rPr>
              <a:t>a conversation </a:t>
            </a:r>
            <a:br>
              <a:rPr lang="en-CA" dirty="0">
                <a:solidFill>
                  <a:schemeClr val="tx1"/>
                </a:solidFill>
              </a:rPr>
            </a:br>
            <a:r>
              <a:rPr lang="en-CA" dirty="0">
                <a:solidFill>
                  <a:schemeClr val="tx1"/>
                </a:solidFill>
              </a:rPr>
              <a:t>about mental health</a:t>
            </a:r>
          </a:p>
        </p:txBody>
      </p:sp>
      <p:pic>
        <p:nvPicPr>
          <p:cNvPr id="5" name="Image 1" descr="Bell let's talk logo">
            <a:extLst>
              <a:ext uri="{FF2B5EF4-FFF2-40B4-BE49-F238E27FC236}">
                <a16:creationId xmlns:a16="http://schemas.microsoft.com/office/drawing/2014/main" xmlns="" id="{A480B0E9-2BA1-2143-83C1-DD2045945F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5889"/>
            <a:ext cx="9143999" cy="514237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/>
              <a:t>Social </a:t>
            </a:r>
            <a:r>
              <a:rPr lang="fr-FR" dirty="0" err="1"/>
              <a:t>determinants</a:t>
            </a:r>
            <a:r>
              <a:rPr lang="fr-FR" dirty="0"/>
              <a:t> of mental </a:t>
            </a:r>
            <a:r>
              <a:rPr lang="fr-FR" dirty="0" err="1" smtClean="0"/>
              <a:t>health</a:t>
            </a:r>
            <a:r>
              <a:rPr lang="fr-FR" dirty="0" smtClean="0"/>
              <a:t> </a:t>
            </a:r>
            <a:endParaRPr dirty="0"/>
          </a:p>
        </p:txBody>
      </p:sp>
      <p:sp>
        <p:nvSpPr>
          <p:cNvPr id="105" name="Text 2"/>
          <p:cNvSpPr txBox="1">
            <a:spLocks noGrp="1"/>
          </p:cNvSpPr>
          <p:nvPr>
            <p:ph type="body" idx="1"/>
          </p:nvPr>
        </p:nvSpPr>
        <p:spPr>
          <a:xfrm>
            <a:off x="450850" y="1048725"/>
            <a:ext cx="8240700" cy="38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Char char="•"/>
            </a:pPr>
            <a:r>
              <a:rPr lang="en-CA" sz="2600" dirty="0"/>
              <a:t>Employment status/unemployment 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Char char="•"/>
            </a:pPr>
            <a:r>
              <a:rPr lang="en-CA" sz="2600" dirty="0"/>
              <a:t>Housing/homelessness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Char char="•"/>
            </a:pPr>
            <a:r>
              <a:rPr lang="en-CA" sz="2600" dirty="0"/>
              <a:t>Trauma (may be intergenerational or cyclical)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Char char="•"/>
            </a:pPr>
            <a:r>
              <a:rPr lang="en-CA" sz="2600" dirty="0"/>
              <a:t>Poverty 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Char char="•"/>
            </a:pPr>
            <a:r>
              <a:rPr lang="en-CA" sz="2600" dirty="0"/>
              <a:t>Discrimination, racism and homophobia 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Char char="•"/>
            </a:pPr>
            <a:r>
              <a:rPr lang="en-CA" sz="2600" dirty="0"/>
              <a:t>Access to health care 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2800"/>
              <a:buChar char="•"/>
            </a:pPr>
            <a:r>
              <a:rPr lang="en-CA" sz="2600" dirty="0"/>
              <a:t>Education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FR" dirty="0"/>
              <a:t>Stigma </a:t>
            </a:r>
            <a:r>
              <a:rPr lang="fr-FR" dirty="0" err="1"/>
              <a:t>is</a:t>
            </a:r>
            <a:r>
              <a:rPr lang="fr-CA" b="0" dirty="0"/>
              <a:t>…</a:t>
            </a:r>
            <a:endParaRPr dirty="0"/>
          </a:p>
        </p:txBody>
      </p:sp>
      <p:sp>
        <p:nvSpPr>
          <p:cNvPr id="111" name="Text 2"/>
          <p:cNvSpPr txBox="1">
            <a:spLocks noGrp="1"/>
          </p:cNvSpPr>
          <p:nvPr>
            <p:ph type="body" idx="1"/>
          </p:nvPr>
        </p:nvSpPr>
        <p:spPr>
          <a:xfrm>
            <a:off x="450851" y="1048721"/>
            <a:ext cx="8060103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2800"/>
              <a:buChar char="•"/>
            </a:pPr>
            <a:r>
              <a:rPr lang="en-CA" sz="2600" dirty="0"/>
              <a:t>Stigma = negative attitudes (prejudice) + negative responses (discrimination) </a:t>
            </a:r>
          </a:p>
          <a:p>
            <a:pPr marL="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ts val="2800"/>
            </a:pPr>
            <a:r>
              <a:rPr lang="en-CA" sz="2600" dirty="0"/>
              <a:t>Stigma means thinking less of a person because of who they are</a:t>
            </a:r>
          </a:p>
          <a:p>
            <a:pPr marL="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ts val="2800"/>
            </a:pPr>
            <a:r>
              <a:rPr lang="en-CA" sz="2600" dirty="0"/>
              <a:t>Stigma can make a person feel unwanted and shamed and can prevent people from seeking help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CA" dirty="0"/>
              <a:t>Ways to stop stigma</a:t>
            </a:r>
          </a:p>
        </p:txBody>
      </p:sp>
      <p:sp>
        <p:nvSpPr>
          <p:cNvPr id="117" name="Text 2"/>
          <p:cNvSpPr txBox="1">
            <a:spLocks noGrp="1"/>
          </p:cNvSpPr>
          <p:nvPr>
            <p:ph type="body" idx="1"/>
          </p:nvPr>
        </p:nvSpPr>
        <p:spPr>
          <a:xfrm>
            <a:off x="450851" y="1048721"/>
            <a:ext cx="8974503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en-CA" sz="2600" dirty="0"/>
              <a:t>Treat everyone with respect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en-CA" sz="2600" dirty="0"/>
              <a:t>Be warm, caring and nonjudgmental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en-CA" sz="2600" dirty="0"/>
              <a:t>Challenge stigma when you see it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en-CA" sz="2600" dirty="0"/>
              <a:t>Be mindful of the language you use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en-CA" sz="2600" dirty="0"/>
              <a:t>Learn the facts about mental health and mental illness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bg2"/>
              </a:buClr>
              <a:buSzPts val="2800"/>
              <a:buFont typeface="Système normal"/>
              <a:buChar char="✓"/>
            </a:pPr>
            <a:r>
              <a:rPr lang="en-CA" sz="2600" dirty="0"/>
              <a:t>Help raise awareness about mental health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1"/>
          <p:cNvSpPr txBox="1">
            <a:spLocks noGrp="1"/>
          </p:cNvSpPr>
          <p:nvPr>
            <p:ph type="ctrTitle"/>
          </p:nvPr>
        </p:nvSpPr>
        <p:spPr>
          <a:xfrm>
            <a:off x="685800" y="1071545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/>
              <a:t>Activity:</a:t>
            </a:r>
            <a:br>
              <a:rPr lang="fr-FR" dirty="0"/>
            </a:br>
            <a:r>
              <a:rPr lang="fr-FR" b="0" dirty="0"/>
              <a:t>Stigma scenarios: Discussion</a:t>
            </a:r>
            <a:endParaRPr b="0" dirty="0"/>
          </a:p>
        </p:txBody>
      </p:sp>
      <p:pic>
        <p:nvPicPr>
          <p:cNvPr id="3" name="Image 2" descr="“Decorative”">
            <a:extLst>
              <a:ext uri="{FF2B5EF4-FFF2-40B4-BE49-F238E27FC236}">
                <a16:creationId xmlns:a16="http://schemas.microsoft.com/office/drawing/2014/main" xmlns="" id="{4DC317C6-D44A-5A49-8633-EBC607859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981" y="2175085"/>
            <a:ext cx="1744038" cy="174403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itle 1"/>
          <p:cNvSpPr txBox="1">
            <a:spLocks noGrp="1"/>
          </p:cNvSpPr>
          <p:nvPr>
            <p:ph type="ctrTitle"/>
          </p:nvPr>
        </p:nvSpPr>
        <p:spPr>
          <a:xfrm>
            <a:off x="685800" y="1071541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CA" dirty="0"/>
              <a:t>Activity:</a:t>
            </a:r>
            <a:br>
              <a:rPr lang="en-CA" dirty="0"/>
            </a:br>
            <a:r>
              <a:rPr lang="en-CA" b="0" dirty="0"/>
              <a:t>Let’s talk about language</a:t>
            </a:r>
            <a:r>
              <a:rPr lang="en-CA" dirty="0"/>
              <a:t> </a:t>
            </a:r>
          </a:p>
        </p:txBody>
      </p:sp>
      <p:pic>
        <p:nvPicPr>
          <p:cNvPr id="5" name="Image 2" descr="“Decorative”">
            <a:extLst>
              <a:ext uri="{FF2B5EF4-FFF2-40B4-BE49-F238E27FC236}">
                <a16:creationId xmlns:a16="http://schemas.microsoft.com/office/drawing/2014/main" xmlns="" id="{71957504-58FA-6F47-8C31-DA0DBB92D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981" y="2175085"/>
            <a:ext cx="1744038" cy="174403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500" cy="6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CA" dirty="0"/>
              <a:t>Summary: Key messages</a:t>
            </a:r>
          </a:p>
        </p:txBody>
      </p:sp>
      <p:sp>
        <p:nvSpPr>
          <p:cNvPr id="134" name="Text 2"/>
          <p:cNvSpPr txBox="1">
            <a:spLocks noGrp="1"/>
          </p:cNvSpPr>
          <p:nvPr>
            <p:ph type="body" idx="1"/>
          </p:nvPr>
        </p:nvSpPr>
        <p:spPr>
          <a:xfrm>
            <a:off x="379414" y="1031137"/>
            <a:ext cx="8240700" cy="3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>
              <a:lnSpc>
                <a:spcPct val="107142"/>
              </a:lnSpc>
              <a:spcBef>
                <a:spcPts val="0"/>
              </a:spcBef>
              <a:buSzPts val="2800"/>
            </a:pPr>
            <a:r>
              <a:rPr lang="en-CA" sz="2600" dirty="0"/>
              <a:t>Mental health is more than the absence of disease. Mental health includes well-being</a:t>
            </a:r>
          </a:p>
          <a:p>
            <a:pPr marL="342900">
              <a:lnSpc>
                <a:spcPct val="107142"/>
              </a:lnSpc>
              <a:spcBef>
                <a:spcPts val="0"/>
              </a:spcBef>
              <a:buSzPts val="2800"/>
            </a:pPr>
            <a:r>
              <a:rPr lang="en-CA" sz="2600" dirty="0"/>
              <a:t>Anyone can experience mental illness</a:t>
            </a:r>
          </a:p>
          <a:p>
            <a:pPr marL="342900">
              <a:lnSpc>
                <a:spcPct val="107142"/>
              </a:lnSpc>
              <a:spcBef>
                <a:spcPts val="0"/>
              </a:spcBef>
              <a:buSzPts val="2800"/>
            </a:pPr>
            <a:r>
              <a:rPr lang="en-CA" sz="2600" dirty="0"/>
              <a:t>Social factors like housing, income, trauma and discrimination are risk factors for developing mental health issues </a:t>
            </a:r>
          </a:p>
          <a:p>
            <a:pPr marL="342900">
              <a:lnSpc>
                <a:spcPct val="107142"/>
              </a:lnSpc>
              <a:spcBef>
                <a:spcPts val="0"/>
              </a:spcBef>
              <a:buSzPts val="2800"/>
            </a:pPr>
            <a:r>
              <a:rPr lang="en-CA" sz="2600" dirty="0"/>
              <a:t>Stigma is not only hurtful, but can prevent people from seeking help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500" cy="6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CA" dirty="0"/>
              <a:t>Let’s keep talking</a:t>
            </a:r>
          </a:p>
        </p:txBody>
      </p:sp>
      <p:sp>
        <p:nvSpPr>
          <p:cNvPr id="140" name="Text 2"/>
          <p:cNvSpPr txBox="1">
            <a:spLocks noGrp="1"/>
          </p:cNvSpPr>
          <p:nvPr>
            <p:ph type="body" idx="1"/>
          </p:nvPr>
        </p:nvSpPr>
        <p:spPr>
          <a:xfrm>
            <a:off x="380515" y="1004761"/>
            <a:ext cx="8352399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CA" dirty="0"/>
              <a:t>Some ideas for the next steps:</a:t>
            </a:r>
          </a:p>
          <a:p>
            <a:pPr marL="2447925" lvl="1" indent="-498475" algn="l" rtl="0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CA" dirty="0"/>
              <a:t>Share resources and information with other individuals or groups</a:t>
            </a:r>
          </a:p>
          <a:p>
            <a:pPr marL="2447925" lvl="1" indent="-498475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CA" dirty="0"/>
              <a:t>Support a mental health organization as a volunteer or donor</a:t>
            </a:r>
          </a:p>
          <a:p>
            <a:pPr marL="2447925" lvl="1" indent="-498475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CA" dirty="0"/>
              <a:t>Learn more about mental health at </a:t>
            </a:r>
            <a:r>
              <a:rPr lang="en-CA" u="sng" dirty="0">
                <a:solidFill>
                  <a:schemeClr val="hlink"/>
                </a:solidFill>
                <a:hlinkClick r:id="rId3" tooltip="Centre for Addiction and Mental Health website"/>
              </a:rPr>
              <a:t>camh.ca</a:t>
            </a:r>
            <a:r>
              <a:rPr lang="en-CA" dirty="0"/>
              <a:t> </a:t>
            </a:r>
            <a:br>
              <a:rPr lang="en-CA" dirty="0"/>
            </a:br>
            <a:r>
              <a:rPr lang="en-CA" dirty="0"/>
              <a:t>and through other resources</a:t>
            </a:r>
          </a:p>
        </p:txBody>
      </p:sp>
      <p:pic>
        <p:nvPicPr>
          <p:cNvPr id="3" name="Image 3" descr="“Decorative”">
            <a:extLst>
              <a:ext uri="{FF2B5EF4-FFF2-40B4-BE49-F238E27FC236}">
                <a16:creationId xmlns:a16="http://schemas.microsoft.com/office/drawing/2014/main" xmlns="" id="{F1DB75DE-CD30-EA43-96CE-9A6DC21C2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85" y="1617463"/>
            <a:ext cx="1771734" cy="177173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itle 1"/>
          <p:cNvSpPr txBox="1">
            <a:spLocks noGrp="1"/>
          </p:cNvSpPr>
          <p:nvPr>
            <p:ph type="ctrTitle"/>
          </p:nvPr>
        </p:nvSpPr>
        <p:spPr>
          <a:xfrm>
            <a:off x="685800" y="961298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CA" dirty="0"/>
              <a:t>Thank you for being part </a:t>
            </a:r>
            <a:br>
              <a:rPr lang="en-CA" dirty="0"/>
            </a:br>
            <a:r>
              <a:rPr lang="en-CA" dirty="0"/>
              <a:t>of this conversation</a:t>
            </a:r>
          </a:p>
        </p:txBody>
      </p:sp>
      <p:pic>
        <p:nvPicPr>
          <p:cNvPr id="8" name="Image 2" descr="“Decorative”">
            <a:extLst>
              <a:ext uri="{FF2B5EF4-FFF2-40B4-BE49-F238E27FC236}">
                <a16:creationId xmlns:a16="http://schemas.microsoft.com/office/drawing/2014/main" xmlns="" id="{E33C042F-CBD8-6747-9D63-1D0C4D74A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981" y="2186005"/>
            <a:ext cx="1744038" cy="17440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Welcome</a:t>
            </a:r>
            <a:r>
              <a:rPr lang="fr-FR" dirty="0"/>
              <a:t>!</a:t>
            </a:r>
            <a:endParaRPr dirty="0"/>
          </a:p>
        </p:txBody>
      </p:sp>
      <p:pic>
        <p:nvPicPr>
          <p:cNvPr id="4" name="Image 2" descr="“Decorative”">
            <a:extLst>
              <a:ext uri="{FF2B5EF4-FFF2-40B4-BE49-F238E27FC236}">
                <a16:creationId xmlns:a16="http://schemas.microsoft.com/office/drawing/2014/main" xmlns="" id="{C53BF62B-6029-8B4F-A6F8-F114F4A05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14" y="1702112"/>
            <a:ext cx="1744038" cy="1744038"/>
          </a:xfrm>
          <a:prstGeom prst="rect">
            <a:avLst/>
          </a:prstGeom>
        </p:spPr>
      </p:pic>
      <p:sp>
        <p:nvSpPr>
          <p:cNvPr id="54" name="Text 3"/>
          <p:cNvSpPr txBox="1">
            <a:spLocks noGrp="1"/>
          </p:cNvSpPr>
          <p:nvPr>
            <p:ph type="body" idx="1"/>
          </p:nvPr>
        </p:nvSpPr>
        <p:spPr>
          <a:xfrm>
            <a:off x="379415" y="1048721"/>
            <a:ext cx="8149124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CA" dirty="0"/>
              <a:t>Ground rules:</a:t>
            </a:r>
          </a:p>
          <a:p>
            <a:pPr marL="2401888" lvl="1" indent="-458788" algn="l" rtl="0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CA" dirty="0"/>
              <a:t>Respect the privacy of those here by keeping </a:t>
            </a:r>
            <a:br>
              <a:rPr lang="en-CA" dirty="0"/>
            </a:br>
            <a:r>
              <a:rPr lang="en-CA" dirty="0"/>
              <a:t>what individuals say inside of the group. </a:t>
            </a:r>
          </a:p>
          <a:p>
            <a:pPr marL="2401888" lvl="1" indent="-458788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CA" dirty="0"/>
              <a:t>Reflect on new ideas.</a:t>
            </a:r>
          </a:p>
          <a:p>
            <a:pPr marL="2401888" lvl="1" indent="-458788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CA" dirty="0"/>
              <a:t>Listen to and respect each other’s opinions </a:t>
            </a:r>
            <a:br>
              <a:rPr lang="en-CA" dirty="0"/>
            </a:br>
            <a:r>
              <a:rPr lang="en-CA" dirty="0"/>
              <a:t>and perspectives.</a:t>
            </a:r>
          </a:p>
          <a:p>
            <a:pPr marL="2401888" lvl="1" indent="-458788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CA" dirty="0"/>
              <a:t>One person talks at a time.</a:t>
            </a:r>
          </a:p>
          <a:p>
            <a:pPr marL="2401888" lvl="1" indent="-458788" algn="l" rtl="0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AutoNum type="arabicPeriod"/>
            </a:pPr>
            <a:r>
              <a:rPr lang="en-CA" dirty="0"/>
              <a:t>Anything else?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500" cy="6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Outline</a:t>
            </a:r>
            <a:r>
              <a:rPr lang="fr-FR" dirty="0"/>
              <a:t> </a:t>
            </a:r>
            <a:endParaRPr dirty="0"/>
          </a:p>
        </p:txBody>
      </p:sp>
      <p:sp>
        <p:nvSpPr>
          <p:cNvPr id="61" name="Text 2"/>
          <p:cNvSpPr txBox="1">
            <a:spLocks noGrp="1"/>
          </p:cNvSpPr>
          <p:nvPr>
            <p:ph type="body" idx="1"/>
          </p:nvPr>
        </p:nvSpPr>
        <p:spPr>
          <a:xfrm>
            <a:off x="379414" y="952009"/>
            <a:ext cx="8430478" cy="343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800"/>
              </a:spcBef>
              <a:spcAft>
                <a:spcPts val="0"/>
              </a:spcAft>
              <a:buSzPts val="2800"/>
              <a:buNone/>
            </a:pPr>
            <a:r>
              <a:rPr lang="en-CA" dirty="0"/>
              <a:t>During this conversation, we are going to talk about:</a:t>
            </a:r>
          </a:p>
          <a:p>
            <a:pPr marL="508000" lvl="0" indent="-457200" algn="l" rtl="0">
              <a:lnSpc>
                <a:spcPct val="107142"/>
              </a:lnSpc>
              <a:spcBef>
                <a:spcPts val="110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CA" dirty="0"/>
              <a:t>mental health</a:t>
            </a:r>
          </a:p>
          <a:p>
            <a:pPr marL="508000" lvl="0" indent="-45720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CA" dirty="0"/>
              <a:t>mental illness</a:t>
            </a:r>
          </a:p>
          <a:p>
            <a:pPr marL="508000" lvl="0" indent="-45720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CA" dirty="0"/>
              <a:t>the social determinants of mental health </a:t>
            </a:r>
          </a:p>
          <a:p>
            <a:pPr marL="508000" lvl="0" indent="-45720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CA" dirty="0"/>
              <a:t>stigma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mental </a:t>
            </a:r>
            <a:r>
              <a:rPr lang="fr-FR" dirty="0" err="1"/>
              <a:t>health</a:t>
            </a:r>
            <a:r>
              <a:rPr lang="fr-FR" dirty="0"/>
              <a:t>?</a:t>
            </a:r>
            <a:endParaRPr dirty="0"/>
          </a:p>
        </p:txBody>
      </p:sp>
      <p:pic>
        <p:nvPicPr>
          <p:cNvPr id="3" name="Image 2" descr="“Decorative”">
            <a:extLst>
              <a:ext uri="{FF2B5EF4-FFF2-40B4-BE49-F238E27FC236}">
                <a16:creationId xmlns:a16="http://schemas.microsoft.com/office/drawing/2014/main" xmlns="" id="{C289AC6E-DB90-BF47-863A-0350C962A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14" y="1607850"/>
            <a:ext cx="1575426" cy="1575426"/>
          </a:xfrm>
          <a:prstGeom prst="rect">
            <a:avLst/>
          </a:prstGeom>
        </p:spPr>
      </p:pic>
      <p:sp>
        <p:nvSpPr>
          <p:cNvPr id="67" name="Text 3"/>
          <p:cNvSpPr txBox="1">
            <a:spLocks noGrp="1"/>
          </p:cNvSpPr>
          <p:nvPr>
            <p:ph type="body" idx="1"/>
          </p:nvPr>
        </p:nvSpPr>
        <p:spPr>
          <a:xfrm>
            <a:off x="2204936" y="1634247"/>
            <a:ext cx="6486628" cy="2829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14300" lvl="0" indent="0" algn="l" rtl="0">
              <a:lnSpc>
                <a:spcPct val="107142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-CA" dirty="0"/>
              <a:t>What do you think of when </a:t>
            </a:r>
            <a:br>
              <a:rPr lang="en-CA" dirty="0"/>
            </a:br>
            <a:r>
              <a:rPr lang="en-CA" dirty="0"/>
              <a:t>you think of mental health?</a:t>
            </a:r>
          </a:p>
          <a:p>
            <a:pPr marL="114300" lvl="0" indent="0" algn="l" rtl="0">
              <a:lnSpc>
                <a:spcPct val="107142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rPr lang="en-CA" dirty="0"/>
              <a:t>What does it mean to you?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/>
            <a:r>
              <a:rPr lang="fr-FR" dirty="0"/>
              <a:t>Mental </a:t>
            </a:r>
            <a:r>
              <a:rPr lang="fr-FR" dirty="0" err="1"/>
              <a:t>health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CA" b="0" dirty="0"/>
              <a:t>…</a:t>
            </a:r>
            <a:r>
              <a:rPr lang="fr-FR" dirty="0"/>
              <a:t> </a:t>
            </a:r>
            <a:endParaRPr dirty="0"/>
          </a:p>
        </p:txBody>
      </p:sp>
      <p:sp>
        <p:nvSpPr>
          <p:cNvPr id="73" name="Text 2"/>
          <p:cNvSpPr txBox="1">
            <a:spLocks noGrp="1"/>
          </p:cNvSpPr>
          <p:nvPr>
            <p:ph type="body" idx="1"/>
          </p:nvPr>
        </p:nvSpPr>
        <p:spPr>
          <a:xfrm>
            <a:off x="450851" y="1048721"/>
            <a:ext cx="8240713" cy="343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CA" dirty="0"/>
              <a:t>A state of well-being in which the individual: </a:t>
            </a:r>
          </a:p>
          <a:p>
            <a:pPr marL="296863" indent="-457200">
              <a:lnSpc>
                <a:spcPct val="100000"/>
              </a:lnSpc>
              <a:spcBef>
                <a:spcPts val="600"/>
              </a:spcBef>
              <a:buSzPts val="2600"/>
            </a:pPr>
            <a:r>
              <a:rPr lang="en-CA" sz="2600" dirty="0"/>
              <a:t>realizes their own abilities</a:t>
            </a:r>
          </a:p>
          <a:p>
            <a:pPr marL="296863" indent="-457200">
              <a:lnSpc>
                <a:spcPct val="100000"/>
              </a:lnSpc>
              <a:spcBef>
                <a:spcPts val="400"/>
              </a:spcBef>
              <a:buSzPts val="2600"/>
            </a:pPr>
            <a:r>
              <a:rPr lang="en-CA" sz="2600" dirty="0"/>
              <a:t>can cope with the normal stresses of life</a:t>
            </a:r>
          </a:p>
          <a:p>
            <a:pPr marL="296863" indent="-457200">
              <a:lnSpc>
                <a:spcPct val="100000"/>
              </a:lnSpc>
              <a:spcBef>
                <a:spcPts val="400"/>
              </a:spcBef>
              <a:buSzPts val="2600"/>
            </a:pPr>
            <a:r>
              <a:rPr lang="en-CA" sz="2600" dirty="0"/>
              <a:t>can work productively</a:t>
            </a:r>
          </a:p>
          <a:p>
            <a:pPr marL="296863" indent="-457200">
              <a:lnSpc>
                <a:spcPct val="100000"/>
              </a:lnSpc>
              <a:spcBef>
                <a:spcPts val="400"/>
              </a:spcBef>
              <a:buSzPts val="2600"/>
            </a:pPr>
            <a:r>
              <a:rPr lang="en-CA" sz="2600" dirty="0"/>
              <a:t>is able to make a contribution to their community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CA" dirty="0"/>
              <a:t>What is mental illness?</a:t>
            </a:r>
          </a:p>
        </p:txBody>
      </p:sp>
      <p:sp>
        <p:nvSpPr>
          <p:cNvPr id="79" name="Text 2"/>
          <p:cNvSpPr txBox="1">
            <a:spLocks noGrp="1"/>
          </p:cNvSpPr>
          <p:nvPr>
            <p:ph type="body" idx="1"/>
          </p:nvPr>
        </p:nvSpPr>
        <p:spPr>
          <a:xfrm>
            <a:off x="450851" y="1048722"/>
            <a:ext cx="8240713" cy="61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CA" dirty="0"/>
              <a:t>Characterized by changes in an individual’s</a:t>
            </a:r>
          </a:p>
        </p:txBody>
      </p:sp>
      <p:pic>
        <p:nvPicPr>
          <p:cNvPr id="7" name="Image 3" descr="“Decorative”">
            <a:extLst>
              <a:ext uri="{FF2B5EF4-FFF2-40B4-BE49-F238E27FC236}">
                <a16:creationId xmlns:a16="http://schemas.microsoft.com/office/drawing/2014/main" xmlns="" id="{6A586EE4-FD44-A140-A352-BAFB34968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62" y="1659367"/>
            <a:ext cx="1240867" cy="1240867"/>
          </a:xfrm>
          <a:prstGeom prst="rect">
            <a:avLst/>
          </a:prstGeom>
        </p:spPr>
      </p:pic>
      <p:sp>
        <p:nvSpPr>
          <p:cNvPr id="10" name="Text 4">
            <a:extLst>
              <a:ext uri="{FF2B5EF4-FFF2-40B4-BE49-F238E27FC236}">
                <a16:creationId xmlns:a16="http://schemas.microsoft.com/office/drawing/2014/main" xmlns="" id="{9333B03A-DBCD-4243-9F11-5F7BF8BE70D1}"/>
              </a:ext>
            </a:extLst>
          </p:cNvPr>
          <p:cNvSpPr txBox="1"/>
          <p:nvPr/>
        </p:nvSpPr>
        <p:spPr>
          <a:xfrm>
            <a:off x="729186" y="2883302"/>
            <a:ext cx="1448418" cy="40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38" lvl="1" algn="ctr">
              <a:lnSpc>
                <a:spcPct val="110000"/>
              </a:lnSpc>
              <a:spcBef>
                <a:spcPts val="1100"/>
              </a:spcBef>
              <a:buClr>
                <a:schemeClr val="dk1"/>
              </a:buClr>
              <a:buSzPts val="2000"/>
            </a:pPr>
            <a:r>
              <a:rPr lang="en-CA" sz="2000" dirty="0"/>
              <a:t>thinking </a:t>
            </a:r>
          </a:p>
        </p:txBody>
      </p:sp>
      <p:pic>
        <p:nvPicPr>
          <p:cNvPr id="9" name="Image 5" descr="“Decorative”">
            <a:extLst>
              <a:ext uri="{FF2B5EF4-FFF2-40B4-BE49-F238E27FC236}">
                <a16:creationId xmlns:a16="http://schemas.microsoft.com/office/drawing/2014/main" xmlns="" id="{D82E2713-83D2-024C-A6E9-A66AD8C6D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3170" y="1659367"/>
            <a:ext cx="1240867" cy="1240867"/>
          </a:xfrm>
          <a:prstGeom prst="rect">
            <a:avLst/>
          </a:prstGeom>
        </p:spPr>
      </p:pic>
      <p:sp>
        <p:nvSpPr>
          <p:cNvPr id="13" name="Text 6">
            <a:extLst>
              <a:ext uri="{FF2B5EF4-FFF2-40B4-BE49-F238E27FC236}">
                <a16:creationId xmlns:a16="http://schemas.microsoft.com/office/drawing/2014/main" xmlns="" id="{0400E468-9593-D949-AE47-8C48C7ED47BD}"/>
              </a:ext>
            </a:extLst>
          </p:cNvPr>
          <p:cNvSpPr txBox="1"/>
          <p:nvPr/>
        </p:nvSpPr>
        <p:spPr>
          <a:xfrm>
            <a:off x="2518738" y="2900234"/>
            <a:ext cx="1527788" cy="404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38" lvl="1" algn="ctr">
              <a:lnSpc>
                <a:spcPct val="110000"/>
              </a:lnSpc>
              <a:spcBef>
                <a:spcPts val="1100"/>
              </a:spcBef>
              <a:buClr>
                <a:schemeClr val="dk1"/>
              </a:buClr>
              <a:buSzPts val="2000"/>
            </a:pPr>
            <a:r>
              <a:rPr lang="en-CA" sz="2000" dirty="0"/>
              <a:t>emotions</a:t>
            </a:r>
          </a:p>
        </p:txBody>
      </p:sp>
      <p:pic>
        <p:nvPicPr>
          <p:cNvPr id="5" name="Image 7" descr="“Decorative”">
            <a:extLst>
              <a:ext uri="{FF2B5EF4-FFF2-40B4-BE49-F238E27FC236}">
                <a16:creationId xmlns:a16="http://schemas.microsoft.com/office/drawing/2014/main" xmlns="" id="{01FAC58B-6D59-B741-B6D2-198B02EF4A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3378" y="1659367"/>
            <a:ext cx="1240867" cy="1240867"/>
          </a:xfrm>
          <a:prstGeom prst="rect">
            <a:avLst/>
          </a:prstGeom>
        </p:spPr>
      </p:pic>
      <p:sp>
        <p:nvSpPr>
          <p:cNvPr id="14" name="Text 8">
            <a:extLst>
              <a:ext uri="{FF2B5EF4-FFF2-40B4-BE49-F238E27FC236}">
                <a16:creationId xmlns:a16="http://schemas.microsoft.com/office/drawing/2014/main" xmlns="" id="{3216BFAB-793D-254A-8F8D-6E2371711A7D}"/>
              </a:ext>
            </a:extLst>
          </p:cNvPr>
          <p:cNvSpPr txBox="1"/>
          <p:nvPr/>
        </p:nvSpPr>
        <p:spPr>
          <a:xfrm>
            <a:off x="4502588" y="2883302"/>
            <a:ext cx="13824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38" lvl="1" algn="ctr">
              <a:lnSpc>
                <a:spcPct val="110000"/>
              </a:lnSpc>
              <a:spcBef>
                <a:spcPts val="1100"/>
              </a:spcBef>
              <a:buClr>
                <a:schemeClr val="dk1"/>
              </a:buClr>
              <a:buSzPts val="2000"/>
            </a:pPr>
            <a:r>
              <a:rPr lang="en-CA" sz="2000" dirty="0"/>
              <a:t>behaviour</a:t>
            </a:r>
          </a:p>
          <a:p>
            <a:pPr marL="7938" algn="ctr"/>
            <a:endParaRPr lang="en-CA" sz="2000" dirty="0"/>
          </a:p>
        </p:txBody>
      </p:sp>
      <p:pic>
        <p:nvPicPr>
          <p:cNvPr id="3" name="Image 9" descr="“Decorative”">
            <a:extLst>
              <a:ext uri="{FF2B5EF4-FFF2-40B4-BE49-F238E27FC236}">
                <a16:creationId xmlns:a16="http://schemas.microsoft.com/office/drawing/2014/main" xmlns="" id="{284D37A5-A393-E84C-A3DA-6156240280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3586" y="1659367"/>
            <a:ext cx="1240867" cy="1240867"/>
          </a:xfrm>
          <a:prstGeom prst="rect">
            <a:avLst/>
          </a:prstGeom>
        </p:spPr>
      </p:pic>
      <p:sp>
        <p:nvSpPr>
          <p:cNvPr id="15" name="Text 10">
            <a:extLst>
              <a:ext uri="{FF2B5EF4-FFF2-40B4-BE49-F238E27FC236}">
                <a16:creationId xmlns:a16="http://schemas.microsoft.com/office/drawing/2014/main" xmlns="" id="{E0EAA394-6011-D54D-BD05-339DF5764B67}"/>
              </a:ext>
            </a:extLst>
          </p:cNvPr>
          <p:cNvSpPr txBox="1"/>
          <p:nvPr/>
        </p:nvSpPr>
        <p:spPr>
          <a:xfrm>
            <a:off x="6123453" y="2883302"/>
            <a:ext cx="1891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938" lvl="1" algn="ctr">
              <a:spcBef>
                <a:spcPts val="1100"/>
              </a:spcBef>
              <a:buClr>
                <a:schemeClr val="dk1"/>
              </a:buClr>
              <a:buSzPts val="2000"/>
            </a:pPr>
            <a:r>
              <a:rPr lang="en-CA" sz="2000" dirty="0"/>
              <a:t>relationships </a:t>
            </a:r>
            <a:br>
              <a:rPr lang="en-CA" sz="2000" dirty="0"/>
            </a:br>
            <a:r>
              <a:rPr lang="en-CA" sz="2000" dirty="0"/>
              <a:t>with others</a:t>
            </a:r>
          </a:p>
        </p:txBody>
      </p:sp>
      <p:sp>
        <p:nvSpPr>
          <p:cNvPr id="12" name="Text 11">
            <a:extLst>
              <a:ext uri="{FF2B5EF4-FFF2-40B4-BE49-F238E27FC236}">
                <a16:creationId xmlns:a16="http://schemas.microsoft.com/office/drawing/2014/main" xmlns="" id="{39750759-0C55-2040-889C-E00B7849DCEF}"/>
              </a:ext>
            </a:extLst>
          </p:cNvPr>
          <p:cNvSpPr txBox="1">
            <a:spLocks/>
          </p:cNvSpPr>
          <p:nvPr/>
        </p:nvSpPr>
        <p:spPr>
          <a:xfrm>
            <a:off x="603251" y="3517701"/>
            <a:ext cx="8240713" cy="1398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6666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1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20039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>
              <a:lnSpc>
                <a:spcPct val="107142"/>
              </a:lnSpc>
              <a:spcBef>
                <a:spcPts val="1600"/>
              </a:spcBef>
              <a:buSzPts val="2800"/>
            </a:pPr>
            <a:r>
              <a:rPr lang="en-CA" dirty="0"/>
              <a:t>What proportion of people in Canada </a:t>
            </a:r>
            <a:br>
              <a:rPr lang="en-CA" dirty="0"/>
            </a:br>
            <a:r>
              <a:rPr lang="en-CA" dirty="0"/>
              <a:t>are affected by mental illness?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425" cy="65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CA" dirty="0"/>
              <a:t>The </a:t>
            </a:r>
            <a:r>
              <a:rPr lang="en-CA" dirty="0" smtClean="0"/>
              <a:t>mental </a:t>
            </a:r>
            <a:r>
              <a:rPr lang="en-CA" dirty="0"/>
              <a:t>health continuum</a:t>
            </a:r>
          </a:p>
        </p:txBody>
      </p:sp>
      <p:sp>
        <p:nvSpPr>
          <p:cNvPr id="42" name="Text 2">
            <a:extLst>
              <a:ext uri="{FF2B5EF4-FFF2-40B4-BE49-F238E27FC236}">
                <a16:creationId xmlns:a16="http://schemas.microsoft.com/office/drawing/2014/main" xmlns="" id="{14E2493E-9AD8-9245-A52D-4F257F323CC1}"/>
              </a:ext>
            </a:extLst>
          </p:cNvPr>
          <p:cNvSpPr txBox="1"/>
          <p:nvPr/>
        </p:nvSpPr>
        <p:spPr>
          <a:xfrm>
            <a:off x="1381963" y="856442"/>
            <a:ext cx="5340707" cy="251351"/>
          </a:xfrm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>
              <a:spcBef>
                <a:spcPts val="520"/>
              </a:spcBef>
            </a:pPr>
            <a:r>
              <a:rPr lang="en-CA" sz="1200" b="1" i="1" spc="-5" dirty="0">
                <a:solidFill>
                  <a:srgbClr val="0066A4"/>
                </a:solidFill>
              </a:rPr>
              <a:t>Dual</a:t>
            </a:r>
            <a:r>
              <a:rPr lang="en-CA" sz="1200" b="1" i="1" spc="10" dirty="0">
                <a:solidFill>
                  <a:srgbClr val="0066A4"/>
                </a:solidFill>
              </a:rPr>
              <a:t> </a:t>
            </a:r>
            <a:r>
              <a:rPr lang="en-CA" sz="1200" b="1" i="1" spc="-5" dirty="0">
                <a:solidFill>
                  <a:srgbClr val="0066A4"/>
                </a:solidFill>
              </a:rPr>
              <a:t>continua</a:t>
            </a:r>
            <a:r>
              <a:rPr lang="en-CA" sz="1200" b="1" i="1" spc="15" dirty="0">
                <a:solidFill>
                  <a:srgbClr val="0066A4"/>
                </a:solidFill>
              </a:rPr>
              <a:t> </a:t>
            </a:r>
            <a:r>
              <a:rPr lang="en-CA" sz="1200" b="1" i="1" spc="-5" dirty="0">
                <a:solidFill>
                  <a:srgbClr val="0066A4"/>
                </a:solidFill>
              </a:rPr>
              <a:t>model</a:t>
            </a:r>
            <a:r>
              <a:rPr lang="en-CA" sz="1200" b="1" i="1" spc="10" dirty="0">
                <a:solidFill>
                  <a:srgbClr val="0066A4"/>
                </a:solidFill>
              </a:rPr>
              <a:t> </a:t>
            </a:r>
            <a:r>
              <a:rPr lang="en-CA" sz="1200" b="1" i="1" spc="-5" dirty="0">
                <a:solidFill>
                  <a:srgbClr val="0066A4"/>
                </a:solidFill>
              </a:rPr>
              <a:t>adapted</a:t>
            </a:r>
            <a:r>
              <a:rPr lang="en-CA" sz="1200" b="1" i="1" spc="15" dirty="0">
                <a:solidFill>
                  <a:srgbClr val="0066A4"/>
                </a:solidFill>
              </a:rPr>
              <a:t> </a:t>
            </a:r>
            <a:r>
              <a:rPr lang="en-CA" sz="1200" b="1" i="1" spc="-5" dirty="0">
                <a:solidFill>
                  <a:srgbClr val="0066A4"/>
                </a:solidFill>
              </a:rPr>
              <a:t>from</a:t>
            </a:r>
            <a:r>
              <a:rPr lang="en-CA" sz="1200" b="1" i="1" spc="15" dirty="0">
                <a:solidFill>
                  <a:srgbClr val="0066A4"/>
                </a:solidFill>
              </a:rPr>
              <a:t> </a:t>
            </a:r>
            <a:r>
              <a:rPr lang="en-CA" sz="1200" b="1" i="1" spc="-10" dirty="0">
                <a:solidFill>
                  <a:srgbClr val="0066A4"/>
                </a:solidFill>
              </a:rPr>
              <a:t>Tudor</a:t>
            </a:r>
            <a:r>
              <a:rPr lang="en-CA" sz="1200" b="1" i="1" spc="15" dirty="0">
                <a:solidFill>
                  <a:srgbClr val="0066A4"/>
                </a:solidFill>
              </a:rPr>
              <a:t> </a:t>
            </a:r>
            <a:r>
              <a:rPr lang="en-CA" sz="1200" b="1" i="1" spc="-5" dirty="0">
                <a:solidFill>
                  <a:srgbClr val="0066A4"/>
                </a:solidFill>
              </a:rPr>
              <a:t>(1996)</a:t>
            </a:r>
            <a:endParaRPr lang="en-CA" sz="1200" b="1" i="1" dirty="0">
              <a:solidFill>
                <a:srgbClr val="0066A4"/>
              </a:solidFill>
              <a:latin typeface="Arial"/>
              <a:cs typeface="Arial"/>
            </a:endParaRPr>
          </a:p>
        </p:txBody>
      </p:sp>
      <p:grpSp>
        <p:nvGrpSpPr>
          <p:cNvPr id="3" name="Image 3" descr="Diagram on Dual continua model adapted from Tudor (1996)"/>
          <p:cNvGrpSpPr/>
          <p:nvPr/>
        </p:nvGrpSpPr>
        <p:grpSpPr>
          <a:xfrm>
            <a:off x="1338290" y="1149049"/>
            <a:ext cx="6202770" cy="3218631"/>
            <a:chOff x="1338290" y="1149049"/>
            <a:chExt cx="6202770" cy="3218631"/>
          </a:xfrm>
        </p:grpSpPr>
        <p:sp>
          <p:nvSpPr>
            <p:cNvPr id="25" name="object 2">
              <a:extLst>
                <a:ext uri="{FF2B5EF4-FFF2-40B4-BE49-F238E27FC236}">
                  <a16:creationId xmlns:a16="http://schemas.microsoft.com/office/drawing/2014/main" xmlns="" id="{775391F9-1187-D446-B823-0380F9828310}"/>
                </a:ext>
              </a:extLst>
            </p:cNvPr>
            <p:cNvSpPr txBox="1"/>
            <p:nvPr/>
          </p:nvSpPr>
          <p:spPr>
            <a:xfrm>
              <a:off x="3759403" y="1149049"/>
              <a:ext cx="1380819" cy="425758"/>
            </a:xfrm>
            <a:prstGeom prst="rect">
              <a:avLst/>
            </a:prstGeom>
          </p:spPr>
          <p:txBody>
            <a:bodyPr vert="horz" wrap="square" lIns="0" tIns="6604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520"/>
                </a:spcBef>
              </a:pPr>
              <a:r>
                <a:rPr sz="1000" b="1" i="1" spc="-5" dirty="0">
                  <a:solidFill>
                    <a:srgbClr val="0066A4"/>
                  </a:solidFill>
                  <a:latin typeface="Arial-BoldItalicMT"/>
                  <a:cs typeface="Arial-BoldItalicMT"/>
                </a:rPr>
                <a:t>Flourishing</a:t>
              </a:r>
              <a:endParaRPr sz="1000" dirty="0">
                <a:solidFill>
                  <a:srgbClr val="0066A4"/>
                </a:solidFill>
                <a:latin typeface="Arial-BoldItalicMT"/>
                <a:cs typeface="Arial-BoldItalicMT"/>
              </a:endParaRPr>
            </a:p>
            <a:p>
              <a:pPr algn="ctr">
                <a:lnSpc>
                  <a:spcPct val="100000"/>
                </a:lnSpc>
                <a:spcBef>
                  <a:spcPts val="420"/>
                </a:spcBef>
              </a:pPr>
              <a:r>
                <a:rPr sz="1000" b="1" spc="-5" dirty="0">
                  <a:solidFill>
                    <a:srgbClr val="0066A4"/>
                  </a:solidFill>
                  <a:latin typeface="Arial"/>
                  <a:cs typeface="Arial"/>
                </a:rPr>
                <a:t>High</a:t>
              </a:r>
              <a:r>
                <a:rPr sz="1000" b="1" spc="-10" dirty="0">
                  <a:solidFill>
                    <a:srgbClr val="0066A4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0066A4"/>
                  </a:solidFill>
                  <a:latin typeface="Arial"/>
                  <a:cs typeface="Arial"/>
                </a:rPr>
                <a:t>mental well-being</a:t>
              </a:r>
              <a:endParaRPr sz="1000" dirty="0">
                <a:solidFill>
                  <a:srgbClr val="0066A4"/>
                </a:solidFill>
                <a:latin typeface="Arial"/>
                <a:cs typeface="Arial"/>
              </a:endParaRPr>
            </a:p>
          </p:txBody>
        </p:sp>
        <p:sp>
          <p:nvSpPr>
            <p:cNvPr id="31" name="object 8">
              <a:extLst>
                <a:ext uri="{FF2B5EF4-FFF2-40B4-BE49-F238E27FC236}">
                  <a16:creationId xmlns:a16="http://schemas.microsoft.com/office/drawing/2014/main" xmlns="" id="{2AAA2F95-789D-4F4D-A390-CB7ABECDAAD1}"/>
                </a:ext>
              </a:extLst>
            </p:cNvPr>
            <p:cNvSpPr txBox="1"/>
            <p:nvPr/>
          </p:nvSpPr>
          <p:spPr>
            <a:xfrm>
              <a:off x="3760203" y="3876597"/>
              <a:ext cx="1387972" cy="425758"/>
            </a:xfrm>
            <a:prstGeom prst="rect">
              <a:avLst/>
            </a:prstGeom>
          </p:spPr>
          <p:txBody>
            <a:bodyPr vert="horz" wrap="square" lIns="0" tIns="66040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520"/>
                </a:spcBef>
              </a:pPr>
              <a:r>
                <a:rPr sz="1000" b="1" spc="-5" dirty="0">
                  <a:solidFill>
                    <a:srgbClr val="583180"/>
                  </a:solidFill>
                  <a:latin typeface="Arial"/>
                  <a:cs typeface="Arial"/>
                </a:rPr>
                <a:t>Poor</a:t>
              </a:r>
              <a:r>
                <a:rPr sz="1000" b="1" spc="-10" dirty="0">
                  <a:solidFill>
                    <a:srgbClr val="583180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583180"/>
                  </a:solidFill>
                  <a:latin typeface="Arial"/>
                  <a:cs typeface="Arial"/>
                </a:rPr>
                <a:t>mental well-being</a:t>
              </a:r>
              <a:endParaRPr sz="1000" dirty="0">
                <a:solidFill>
                  <a:srgbClr val="583180"/>
                </a:solidFill>
                <a:latin typeface="Arial"/>
                <a:cs typeface="Arial"/>
              </a:endParaRPr>
            </a:p>
            <a:p>
              <a:pPr algn="ctr">
                <a:lnSpc>
                  <a:spcPct val="100000"/>
                </a:lnSpc>
                <a:spcBef>
                  <a:spcPts val="420"/>
                </a:spcBef>
              </a:pPr>
              <a:r>
                <a:rPr sz="1000" b="1" i="1" spc="-5" dirty="0">
                  <a:solidFill>
                    <a:srgbClr val="583180"/>
                  </a:solidFill>
                  <a:latin typeface="Arial-BoldItalicMT"/>
                  <a:cs typeface="Arial-BoldItalicMT"/>
                </a:rPr>
                <a:t>Languishing</a:t>
              </a:r>
              <a:endParaRPr sz="1000" dirty="0">
                <a:solidFill>
                  <a:srgbClr val="583180"/>
                </a:solidFill>
                <a:latin typeface="Arial-BoldItalicMT"/>
                <a:cs typeface="Arial-BoldItalicMT"/>
              </a:endParaRPr>
            </a:p>
          </p:txBody>
        </p:sp>
        <p:sp>
          <p:nvSpPr>
            <p:cNvPr id="32" name="object 9">
              <a:extLst>
                <a:ext uri="{FF2B5EF4-FFF2-40B4-BE49-F238E27FC236}">
                  <a16:creationId xmlns:a16="http://schemas.microsoft.com/office/drawing/2014/main" xmlns="" id="{99A7C7D0-A2D9-2A42-AF23-BF78BBD148EB}"/>
                </a:ext>
              </a:extLst>
            </p:cNvPr>
            <p:cNvSpPr txBox="1"/>
            <p:nvPr/>
          </p:nvSpPr>
          <p:spPr>
            <a:xfrm>
              <a:off x="1513446" y="2575111"/>
              <a:ext cx="852452" cy="311432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ct val="101200"/>
                </a:lnSpc>
                <a:spcBef>
                  <a:spcPts val="80"/>
                </a:spcBef>
              </a:pPr>
              <a:r>
                <a:rPr sz="1000" b="1" spc="-5" dirty="0">
                  <a:solidFill>
                    <a:srgbClr val="0066A4"/>
                  </a:solidFill>
                  <a:latin typeface="Arial"/>
                  <a:cs typeface="Arial"/>
                </a:rPr>
                <a:t>No</a:t>
              </a:r>
              <a:r>
                <a:rPr sz="1000" b="1" spc="-30" dirty="0">
                  <a:solidFill>
                    <a:srgbClr val="0066A4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0066A4"/>
                  </a:solidFill>
                  <a:latin typeface="Arial"/>
                  <a:cs typeface="Arial"/>
                </a:rPr>
                <a:t>or</a:t>
              </a:r>
              <a:r>
                <a:rPr sz="1000" b="1" spc="-30" dirty="0">
                  <a:solidFill>
                    <a:srgbClr val="0066A4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0066A4"/>
                  </a:solidFill>
                  <a:latin typeface="Arial"/>
                  <a:cs typeface="Arial"/>
                </a:rPr>
                <a:t>minimal </a:t>
              </a:r>
              <a:r>
                <a:rPr sz="1000" b="1" spc="-370" dirty="0">
                  <a:solidFill>
                    <a:srgbClr val="0066A4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0066A4"/>
                  </a:solidFill>
                  <a:latin typeface="Arial"/>
                  <a:cs typeface="Arial"/>
                </a:rPr>
                <a:t>mental</a:t>
              </a:r>
              <a:r>
                <a:rPr sz="1000" b="1" spc="-35" dirty="0">
                  <a:solidFill>
                    <a:srgbClr val="0066A4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0066A4"/>
                  </a:solidFill>
                  <a:latin typeface="Arial"/>
                  <a:cs typeface="Arial"/>
                </a:rPr>
                <a:t>illness</a:t>
              </a:r>
              <a:endParaRPr sz="1000" dirty="0">
                <a:solidFill>
                  <a:srgbClr val="0066A4"/>
                </a:solidFill>
                <a:latin typeface="Arial"/>
                <a:cs typeface="Arial"/>
              </a:endParaRPr>
            </a:p>
          </p:txBody>
        </p:sp>
        <p:sp>
          <p:nvSpPr>
            <p:cNvPr id="26" name="object 3">
              <a:extLst>
                <a:ext uri="{FF2B5EF4-FFF2-40B4-BE49-F238E27FC236}">
                  <a16:creationId xmlns:a16="http://schemas.microsoft.com/office/drawing/2014/main" xmlns="" id="{EF4D2E82-5AB3-4447-92FB-FB707E3620AE}"/>
                </a:ext>
              </a:extLst>
            </p:cNvPr>
            <p:cNvSpPr txBox="1"/>
            <p:nvPr/>
          </p:nvSpPr>
          <p:spPr>
            <a:xfrm>
              <a:off x="6521411" y="2493568"/>
              <a:ext cx="845747" cy="472491"/>
            </a:xfrm>
            <a:prstGeom prst="rect">
              <a:avLst/>
            </a:prstGeom>
          </p:spPr>
          <p:txBody>
            <a:bodyPr vert="horz" wrap="square" lIns="0" tIns="10160" rIns="0" bIns="0" rtlCol="0">
              <a:spAutoFit/>
            </a:bodyPr>
            <a:lstStyle/>
            <a:p>
              <a:pPr marL="12700" marR="5080">
                <a:lnSpc>
                  <a:spcPct val="101200"/>
                </a:lnSpc>
                <a:spcBef>
                  <a:spcPts val="80"/>
                </a:spcBef>
              </a:pPr>
              <a:r>
                <a:rPr sz="1000" b="1" spc="-5" dirty="0">
                  <a:solidFill>
                    <a:srgbClr val="583180"/>
                  </a:solidFill>
                  <a:latin typeface="Arial"/>
                  <a:cs typeface="Arial"/>
                </a:rPr>
                <a:t>Severe</a:t>
              </a:r>
              <a:r>
                <a:rPr sz="1000" b="1" spc="440" dirty="0">
                  <a:solidFill>
                    <a:srgbClr val="583180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583180"/>
                  </a:solidFill>
                  <a:latin typeface="Arial"/>
                  <a:cs typeface="Arial"/>
                </a:rPr>
                <a:t>and </a:t>
              </a:r>
              <a:r>
                <a:rPr sz="1000" b="1" dirty="0">
                  <a:solidFill>
                    <a:srgbClr val="583180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583180"/>
                  </a:solidFill>
                  <a:latin typeface="Arial"/>
                  <a:cs typeface="Arial"/>
                </a:rPr>
                <a:t>or persistent </a:t>
              </a:r>
              <a:r>
                <a:rPr sz="1000" b="1" dirty="0">
                  <a:solidFill>
                    <a:srgbClr val="583180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583180"/>
                  </a:solidFill>
                  <a:latin typeface="Arial"/>
                  <a:cs typeface="Arial"/>
                </a:rPr>
                <a:t>mental</a:t>
              </a:r>
              <a:r>
                <a:rPr sz="1000" b="1" spc="-45" dirty="0">
                  <a:solidFill>
                    <a:srgbClr val="583180"/>
                  </a:solidFill>
                  <a:latin typeface="Arial"/>
                  <a:cs typeface="Arial"/>
                </a:rPr>
                <a:t> </a:t>
              </a:r>
              <a:r>
                <a:rPr sz="1000" b="1" spc="-5" dirty="0">
                  <a:solidFill>
                    <a:srgbClr val="583180"/>
                  </a:solidFill>
                  <a:latin typeface="Arial"/>
                  <a:cs typeface="Arial"/>
                </a:rPr>
                <a:t>illness</a:t>
              </a:r>
              <a:endParaRPr sz="1000" dirty="0">
                <a:solidFill>
                  <a:srgbClr val="583180"/>
                </a:solidFill>
                <a:latin typeface="Arial"/>
                <a:cs typeface="Arial"/>
              </a:endParaRPr>
            </a:p>
          </p:txBody>
        </p:sp>
        <p:sp>
          <p:nvSpPr>
            <p:cNvPr id="27" name="object 4">
              <a:extLst>
                <a:ext uri="{FF2B5EF4-FFF2-40B4-BE49-F238E27FC236}">
                  <a16:creationId xmlns:a16="http://schemas.microsoft.com/office/drawing/2014/main" xmlns="" id="{F48D02B3-4B42-B145-BDDE-7CD69A4092B5}"/>
                </a:ext>
              </a:extLst>
            </p:cNvPr>
            <p:cNvSpPr txBox="1"/>
            <p:nvPr/>
          </p:nvSpPr>
          <p:spPr>
            <a:xfrm>
              <a:off x="2644551" y="1922822"/>
              <a:ext cx="1318685" cy="536494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95"/>
                </a:spcBef>
              </a:pPr>
              <a:r>
                <a:rPr sz="1200" b="1" dirty="0">
                  <a:solidFill>
                    <a:srgbClr val="0066A4"/>
                  </a:solidFill>
                  <a:latin typeface="Arial"/>
                  <a:cs typeface="Arial"/>
                </a:rPr>
                <a:t>Mohamad</a:t>
              </a:r>
              <a:endParaRPr sz="1200" dirty="0">
                <a:solidFill>
                  <a:srgbClr val="0066A4"/>
                </a:solidFill>
                <a:latin typeface="Arial"/>
                <a:cs typeface="Arial"/>
              </a:endParaRP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high level of</a:t>
              </a:r>
              <a:r>
                <a:rPr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well-being, </a:t>
              </a:r>
              <a:r>
                <a:rPr sz="1000" i="1" spc="-3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no</a:t>
              </a:r>
              <a:r>
                <a:rPr sz="1000" i="1" spc="-1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mental illness</a:t>
              </a:r>
              <a:endParaRPr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8" name="object 5">
              <a:extLst>
                <a:ext uri="{FF2B5EF4-FFF2-40B4-BE49-F238E27FC236}">
                  <a16:creationId xmlns:a16="http://schemas.microsoft.com/office/drawing/2014/main" xmlns="" id="{F19796BF-8DBA-AB4B-922E-01629D16D6D8}"/>
                </a:ext>
              </a:extLst>
            </p:cNvPr>
            <p:cNvSpPr txBox="1"/>
            <p:nvPr/>
          </p:nvSpPr>
          <p:spPr>
            <a:xfrm>
              <a:off x="4781240" y="1922822"/>
              <a:ext cx="1729043" cy="536494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95"/>
                </a:spcBef>
              </a:pPr>
              <a:r>
                <a:rPr sz="1200" b="1" dirty="0">
                  <a:solidFill>
                    <a:srgbClr val="0066A4"/>
                  </a:solidFill>
                  <a:latin typeface="Arial"/>
                  <a:cs typeface="Arial"/>
                </a:rPr>
                <a:t>Elena</a:t>
              </a:r>
              <a:endParaRPr sz="1200" dirty="0">
                <a:solidFill>
                  <a:srgbClr val="0066A4"/>
                </a:solidFill>
                <a:latin typeface="Arial"/>
                <a:cs typeface="Arial"/>
              </a:endParaRP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high</a:t>
              </a:r>
              <a:r>
                <a:rPr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level</a:t>
              </a:r>
              <a:r>
                <a:rPr sz="1000" i="1" spc="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of</a:t>
              </a:r>
              <a:r>
                <a:rPr sz="1000" i="1" spc="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mental</a:t>
              </a:r>
              <a:r>
                <a:rPr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well-being, </a:t>
              </a:r>
              <a:r>
                <a:rPr sz="1000" i="1" spc="-3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living with a mental</a:t>
              </a:r>
              <a:r>
                <a:rPr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illness</a:t>
              </a:r>
              <a:endParaRPr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0" name="object 7">
              <a:extLst>
                <a:ext uri="{FF2B5EF4-FFF2-40B4-BE49-F238E27FC236}">
                  <a16:creationId xmlns:a16="http://schemas.microsoft.com/office/drawing/2014/main" xmlns="" id="{431841B2-7F61-1641-994E-D9D9F490EE0C}"/>
                </a:ext>
              </a:extLst>
            </p:cNvPr>
            <p:cNvSpPr txBox="1"/>
            <p:nvPr/>
          </p:nvSpPr>
          <p:spPr>
            <a:xfrm>
              <a:off x="2644615" y="3083773"/>
              <a:ext cx="1718294" cy="536494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95"/>
                </a:spcBef>
              </a:pPr>
              <a:r>
                <a:rPr sz="1200" b="1" dirty="0">
                  <a:solidFill>
                    <a:srgbClr val="0066A4"/>
                  </a:solidFill>
                  <a:latin typeface="Arial"/>
                  <a:cs typeface="Arial"/>
                </a:rPr>
                <a:t>Ruth</a:t>
              </a:r>
              <a:endParaRPr sz="1200" dirty="0">
                <a:solidFill>
                  <a:srgbClr val="0066A4"/>
                </a:solidFill>
                <a:latin typeface="Arial"/>
                <a:cs typeface="Arial"/>
              </a:endParaRP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low</a:t>
              </a:r>
              <a:r>
                <a:rPr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level</a:t>
              </a:r>
              <a:r>
                <a:rPr sz="1000" i="1" spc="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of</a:t>
              </a:r>
              <a:r>
                <a:rPr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mental</a:t>
              </a:r>
              <a:r>
                <a:rPr sz="1000" i="1" spc="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well-being, </a:t>
              </a:r>
              <a:r>
                <a:rPr sz="1000" i="1" spc="-3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no</a:t>
              </a:r>
              <a:r>
                <a:rPr sz="1000" i="1" spc="-1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mental illness</a:t>
              </a:r>
              <a:endParaRPr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9" name="object 6">
              <a:extLst>
                <a:ext uri="{FF2B5EF4-FFF2-40B4-BE49-F238E27FC236}">
                  <a16:creationId xmlns:a16="http://schemas.microsoft.com/office/drawing/2014/main" xmlns="" id="{9DE63478-B652-7842-98AB-8119AB105D90}"/>
                </a:ext>
              </a:extLst>
            </p:cNvPr>
            <p:cNvSpPr txBox="1"/>
            <p:nvPr/>
          </p:nvSpPr>
          <p:spPr>
            <a:xfrm>
              <a:off x="4781691" y="3083595"/>
              <a:ext cx="1728592" cy="536494"/>
            </a:xfrm>
            <a:prstGeom prst="rect">
              <a:avLst/>
            </a:prstGeom>
          </p:spPr>
          <p:txBody>
            <a:bodyPr vert="horz" wrap="square" lIns="0" tIns="374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95"/>
                </a:spcBef>
              </a:pPr>
              <a:r>
                <a:rPr sz="1200" b="1" dirty="0">
                  <a:solidFill>
                    <a:srgbClr val="0066A4"/>
                  </a:solidFill>
                  <a:latin typeface="Arial"/>
                  <a:cs typeface="Arial"/>
                </a:rPr>
                <a:t>François</a:t>
              </a:r>
              <a:endParaRPr sz="1200" dirty="0">
                <a:solidFill>
                  <a:srgbClr val="0066A4"/>
                </a:solidFill>
                <a:latin typeface="Arial"/>
                <a:cs typeface="Arial"/>
              </a:endParaRPr>
            </a:p>
            <a:p>
              <a:pPr marL="12700" marR="5080">
                <a:lnSpc>
                  <a:spcPct val="101200"/>
                </a:lnSpc>
                <a:spcBef>
                  <a:spcPts val="135"/>
                </a:spcBef>
              </a:pP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low</a:t>
              </a:r>
              <a:r>
                <a:rPr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level</a:t>
              </a:r>
              <a:r>
                <a:rPr sz="1000" i="1" spc="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of</a:t>
              </a:r>
              <a:r>
                <a:rPr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mental</a:t>
              </a:r>
              <a:r>
                <a:rPr sz="1000" i="1" spc="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well-being, </a:t>
              </a:r>
              <a:r>
                <a:rPr sz="1000" i="1" spc="-37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living with a mental</a:t>
              </a:r>
              <a:r>
                <a:rPr sz="10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 </a:t>
              </a:r>
              <a:r>
                <a:rPr sz="1000" i="1" spc="-5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illness</a:t>
              </a:r>
              <a:endParaRPr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" name="Rectangle : coins arrondis 32">
              <a:extLst>
                <a:ext uri="{FF2B5EF4-FFF2-40B4-BE49-F238E27FC236}">
                  <a16:creationId xmlns:a16="http://schemas.microsoft.com/office/drawing/2014/main" xmlns="" id="{4BFFABBF-02D5-DE4F-902E-05DC08E442AA}"/>
                </a:ext>
              </a:extLst>
            </p:cNvPr>
            <p:cNvSpPr/>
            <p:nvPr/>
          </p:nvSpPr>
          <p:spPr>
            <a:xfrm>
              <a:off x="1338290" y="1163679"/>
              <a:ext cx="6202770" cy="3204001"/>
            </a:xfrm>
            <a:prstGeom prst="roundRect">
              <a:avLst>
                <a:gd name="adj" fmla="val 2946"/>
              </a:avLst>
            </a:prstGeom>
            <a:noFill/>
            <a:ln w="19050">
              <a:solidFill>
                <a:srgbClr val="0066A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A" dirty="0">
                <a:noFill/>
              </a:endParaRPr>
            </a:p>
          </p:txBody>
        </p:sp>
        <p:grpSp>
          <p:nvGrpSpPr>
            <p:cNvPr id="34" name="Groupe 33">
              <a:extLst>
                <a:ext uri="{FF2B5EF4-FFF2-40B4-BE49-F238E27FC236}">
                  <a16:creationId xmlns:a16="http://schemas.microsoft.com/office/drawing/2014/main" xmlns="" id="{BC9920E4-7447-174F-B95E-780FEB359336}"/>
                </a:ext>
              </a:extLst>
            </p:cNvPr>
            <p:cNvGrpSpPr/>
            <p:nvPr/>
          </p:nvGrpSpPr>
          <p:grpSpPr>
            <a:xfrm>
              <a:off x="2502501" y="2683411"/>
              <a:ext cx="3876606" cy="133258"/>
              <a:chOff x="1782469" y="2541109"/>
              <a:chExt cx="5506887" cy="189299"/>
            </a:xfrm>
          </p:grpSpPr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xmlns="" id="{F16DDC88-4099-5249-85FA-24543B866AE9}"/>
                  </a:ext>
                </a:extLst>
              </p:cNvPr>
              <p:cNvSpPr/>
              <p:nvPr/>
            </p:nvSpPr>
            <p:spPr>
              <a:xfrm>
                <a:off x="1782469" y="2541109"/>
                <a:ext cx="189299" cy="189299"/>
              </a:xfrm>
              <a:prstGeom prst="ellipse">
                <a:avLst/>
              </a:prstGeom>
              <a:solidFill>
                <a:srgbClr val="0066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40" name="Ellipse 39">
                <a:extLst>
                  <a:ext uri="{FF2B5EF4-FFF2-40B4-BE49-F238E27FC236}">
                    <a16:creationId xmlns:a16="http://schemas.microsoft.com/office/drawing/2014/main" xmlns="" id="{7963C5F1-DD2D-4340-8321-4F2A92DE1331}"/>
                  </a:ext>
                </a:extLst>
              </p:cNvPr>
              <p:cNvSpPr/>
              <p:nvPr/>
            </p:nvSpPr>
            <p:spPr>
              <a:xfrm>
                <a:off x="7100057" y="2541109"/>
                <a:ext cx="189299" cy="189299"/>
              </a:xfrm>
              <a:prstGeom prst="ellipse">
                <a:avLst/>
              </a:prstGeom>
              <a:solidFill>
                <a:srgbClr val="5831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xmlns="" id="{5234A02D-5EAB-BD40-961B-3DC0FCA29F7F}"/>
                  </a:ext>
                </a:extLst>
              </p:cNvPr>
              <p:cNvSpPr/>
              <p:nvPr/>
            </p:nvSpPr>
            <p:spPr>
              <a:xfrm>
                <a:off x="1961913" y="2625317"/>
                <a:ext cx="5148000" cy="28800"/>
              </a:xfrm>
              <a:prstGeom prst="rect">
                <a:avLst/>
              </a:prstGeom>
              <a:gradFill>
                <a:gsLst>
                  <a:gs pos="0">
                    <a:srgbClr val="0066A4"/>
                  </a:gs>
                  <a:gs pos="100000">
                    <a:srgbClr val="583180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xmlns="" id="{CA307630-7424-8148-84CE-4647844E331A}"/>
                </a:ext>
              </a:extLst>
            </p:cNvPr>
            <p:cNvGrpSpPr/>
            <p:nvPr/>
          </p:nvGrpSpPr>
          <p:grpSpPr>
            <a:xfrm>
              <a:off x="4383183" y="1612772"/>
              <a:ext cx="133258" cy="2262409"/>
              <a:chOff x="4454060" y="1020218"/>
              <a:chExt cx="189299" cy="3213853"/>
            </a:xfrm>
          </p:grpSpPr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xmlns="" id="{8A36B75D-B25E-6244-82B0-B196A5687136}"/>
                  </a:ext>
                </a:extLst>
              </p:cNvPr>
              <p:cNvSpPr/>
              <p:nvPr/>
            </p:nvSpPr>
            <p:spPr>
              <a:xfrm>
                <a:off x="4454060" y="1020218"/>
                <a:ext cx="189299" cy="189299"/>
              </a:xfrm>
              <a:prstGeom prst="ellipse">
                <a:avLst/>
              </a:prstGeom>
              <a:solidFill>
                <a:srgbClr val="0066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xmlns="" id="{74B584B0-838B-CB4A-A27B-56B854E4F158}"/>
                  </a:ext>
                </a:extLst>
              </p:cNvPr>
              <p:cNvSpPr/>
              <p:nvPr/>
            </p:nvSpPr>
            <p:spPr>
              <a:xfrm>
                <a:off x="4454060" y="4044772"/>
                <a:ext cx="189299" cy="189299"/>
              </a:xfrm>
              <a:prstGeom prst="ellipse">
                <a:avLst/>
              </a:prstGeom>
              <a:solidFill>
                <a:srgbClr val="5831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xmlns="" id="{4031D1B1-0A70-EF45-8C3C-394EC03BE834}"/>
                  </a:ext>
                </a:extLst>
              </p:cNvPr>
              <p:cNvSpPr/>
              <p:nvPr/>
            </p:nvSpPr>
            <p:spPr>
              <a:xfrm>
                <a:off x="4534309" y="1190428"/>
                <a:ext cx="28800" cy="2880000"/>
              </a:xfrm>
              <a:prstGeom prst="rect">
                <a:avLst/>
              </a:prstGeom>
              <a:gradFill>
                <a:gsLst>
                  <a:gs pos="0">
                    <a:srgbClr val="0066A4"/>
                  </a:gs>
                  <a:gs pos="100000">
                    <a:srgbClr val="58318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itle 1"/>
          <p:cNvSpPr txBox="1">
            <a:spLocks noGrp="1"/>
          </p:cNvSpPr>
          <p:nvPr>
            <p:ph type="ctrTitle"/>
          </p:nvPr>
        </p:nvSpPr>
        <p:spPr>
          <a:xfrm>
            <a:off x="685800" y="1072505"/>
            <a:ext cx="7772400" cy="1103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/>
              <a:t>Activity:</a:t>
            </a:r>
            <a:br>
              <a:rPr lang="fr-FR" dirty="0"/>
            </a:br>
            <a:r>
              <a:rPr lang="fr-FR" b="0" dirty="0" err="1"/>
              <a:t>True</a:t>
            </a:r>
            <a:r>
              <a:rPr lang="fr-FR" b="0" dirty="0"/>
              <a:t> or false</a:t>
            </a:r>
            <a:r>
              <a:rPr lang="fr-FR" dirty="0"/>
              <a:t> </a:t>
            </a:r>
            <a:endParaRPr dirty="0"/>
          </a:p>
        </p:txBody>
      </p:sp>
      <p:pic>
        <p:nvPicPr>
          <p:cNvPr id="3" name="Image 2" descr="“Decorative”">
            <a:extLst>
              <a:ext uri="{FF2B5EF4-FFF2-40B4-BE49-F238E27FC236}">
                <a16:creationId xmlns:a16="http://schemas.microsoft.com/office/drawing/2014/main" xmlns="" id="{0626CA61-2E5E-0B43-935B-90CE75CB4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881" y="2176045"/>
            <a:ext cx="2896462" cy="128700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1"/>
          <p:cNvSpPr txBox="1">
            <a:spLocks noGrp="1"/>
          </p:cNvSpPr>
          <p:nvPr>
            <p:ph type="title"/>
          </p:nvPr>
        </p:nvSpPr>
        <p:spPr>
          <a:xfrm>
            <a:off x="379414" y="91763"/>
            <a:ext cx="8353500" cy="65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>
                <a:solidFill>
                  <a:schemeClr val="dk2"/>
                </a:solidFill>
              </a:rPr>
              <a:t>Social </a:t>
            </a:r>
            <a:r>
              <a:rPr lang="fr-FR" dirty="0" err="1">
                <a:solidFill>
                  <a:schemeClr val="dk2"/>
                </a:solidFill>
              </a:rPr>
              <a:t>determinants</a:t>
            </a:r>
            <a:r>
              <a:rPr lang="fr-FR" dirty="0">
                <a:solidFill>
                  <a:schemeClr val="dk2"/>
                </a:solidFill>
              </a:rPr>
              <a:t> of mental </a:t>
            </a:r>
            <a:r>
              <a:rPr lang="fr-FR" dirty="0" err="1">
                <a:solidFill>
                  <a:schemeClr val="dk2"/>
                </a:solidFill>
              </a:rPr>
              <a:t>health</a:t>
            </a:r>
            <a:endParaRPr dirty="0"/>
          </a:p>
        </p:txBody>
      </p:sp>
      <p:pic>
        <p:nvPicPr>
          <p:cNvPr id="10" name="Image 2" descr="“Decorative”">
            <a:extLst>
              <a:ext uri="{FF2B5EF4-FFF2-40B4-BE49-F238E27FC236}">
                <a16:creationId xmlns:a16="http://schemas.microsoft.com/office/drawing/2014/main" xmlns="" id="{6AD457D1-8661-D14B-9AB2-FE3D8BCB18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3069" y="900622"/>
            <a:ext cx="8576097" cy="2644296"/>
          </a:xfrm>
          <a:prstGeom prst="rect">
            <a:avLst/>
          </a:prstGeom>
        </p:spPr>
      </p:pic>
      <p:sp>
        <p:nvSpPr>
          <p:cNvPr id="99" name="Text 3"/>
          <p:cNvSpPr txBox="1">
            <a:spLocks noGrp="1"/>
          </p:cNvSpPr>
          <p:nvPr>
            <p:ph type="body" idx="2"/>
          </p:nvPr>
        </p:nvSpPr>
        <p:spPr>
          <a:xfrm>
            <a:off x="296221" y="3464496"/>
            <a:ext cx="7167025" cy="4449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3500" indent="0">
              <a:buNone/>
            </a:pPr>
            <a:r>
              <a:rPr lang="en-CA" sz="1000" dirty="0"/>
              <a:t>List adapted from:</a:t>
            </a:r>
          </a:p>
          <a:p>
            <a:pPr marL="63500" indent="0">
              <a:buNone/>
            </a:pPr>
            <a:r>
              <a:rPr lang="en-CA" sz="1000" dirty="0"/>
              <a:t>Raphael, D., Bryant, T., </a:t>
            </a:r>
            <a:r>
              <a:rPr lang="en-CA" sz="1000" dirty="0" err="1"/>
              <a:t>Mikkonen</a:t>
            </a:r>
            <a:r>
              <a:rPr lang="en-CA" sz="1000" dirty="0"/>
              <a:t>, J. and Raphael, A. (2020). Social Determinants of Health: The Canadian Facts. Oshawa: Ontario Tech University Faculty of Health Sciences and Toronto: York University School of Health Policy and Management.</a:t>
            </a:r>
          </a:p>
          <a:p>
            <a:pPr marL="63500" indent="0">
              <a:buNone/>
            </a:pPr>
            <a:r>
              <a:rPr lang="en-CA" sz="1000" dirty="0"/>
              <a:t>Canadian Mental Health Association. (2021). </a:t>
            </a:r>
            <a:r>
              <a:rPr lang="en-CA" sz="1000" i="1" dirty="0"/>
              <a:t>Social Determinants of Health.</a:t>
            </a:r>
            <a:r>
              <a:rPr lang="en-CA" sz="1000" dirty="0"/>
              <a:t> </a:t>
            </a:r>
            <a:br>
              <a:rPr lang="en-CA" sz="1000" dirty="0"/>
            </a:br>
            <a:r>
              <a:rPr lang="en-CA" sz="1000" dirty="0"/>
              <a:t>Available: </a:t>
            </a:r>
            <a:r>
              <a:rPr lang="en-CA" sz="1000" u="sng" dirty="0">
                <a:hlinkClick r:id="rId4" tooltip="Social Determinants of Health on Canadian Mental Health Association website"/>
              </a:rPr>
              <a:t>https://ontario.cmha.ca/provincial-policy/social-determinants</a:t>
            </a:r>
            <a:r>
              <a:rPr lang="en-CA" sz="1000" u="sng" dirty="0" smtClean="0">
                <a:hlinkClick r:id="rId4" tooltip="Social Determinants of Health on Canadian Mental Health Association website"/>
              </a:rPr>
              <a:t>/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t's Talk_en_16_9">
  <a:themeElements>
    <a:clrScheme name="2_2008 09 29  Presentation_template_R3_En 1">
      <a:dk1>
        <a:srgbClr val="000000"/>
      </a:dk1>
      <a:lt1>
        <a:srgbClr val="FFFFFF"/>
      </a:lt1>
      <a:dk2>
        <a:srgbClr val="0066A4"/>
      </a:dk2>
      <a:lt2>
        <a:srgbClr val="0066A4"/>
      </a:lt2>
      <a:accent1>
        <a:srgbClr val="0066A4"/>
      </a:accent1>
      <a:accent2>
        <a:srgbClr val="0066A4"/>
      </a:accent2>
      <a:accent3>
        <a:srgbClr val="FFFFFF"/>
      </a:accent3>
      <a:accent4>
        <a:srgbClr val="000000"/>
      </a:accent4>
      <a:accent5>
        <a:srgbClr val="AAB8CF"/>
      </a:accent5>
      <a:accent6>
        <a:srgbClr val="005C94"/>
      </a:accent6>
      <a:hlink>
        <a:srgbClr val="0066A4"/>
      </a:hlink>
      <a:folHlink>
        <a:srgbClr val="0066A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12383</TotalTime>
  <Words>472</Words>
  <Application>Microsoft Office PowerPoint</Application>
  <PresentationFormat>Custom</PresentationFormat>
  <Paragraphs>87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Let's Talk_en_16_9</vt:lpstr>
      <vt:lpstr>Starting a conversation  about mental health</vt:lpstr>
      <vt:lpstr>Welcome!</vt:lpstr>
      <vt:lpstr>Outline </vt:lpstr>
      <vt:lpstr>What is mental health?</vt:lpstr>
      <vt:lpstr>Mental health is… </vt:lpstr>
      <vt:lpstr>What is mental illness?</vt:lpstr>
      <vt:lpstr>The mental health continuum</vt:lpstr>
      <vt:lpstr>Activity: True or false </vt:lpstr>
      <vt:lpstr>Social determinants of mental health</vt:lpstr>
      <vt:lpstr>Social determinants of mental health </vt:lpstr>
      <vt:lpstr>Stigma is…</vt:lpstr>
      <vt:lpstr>Ways to stop stigma</vt:lpstr>
      <vt:lpstr>Activity: Stigma scenarios: Discussion</vt:lpstr>
      <vt:lpstr>Activity: Let’s talk about language </vt:lpstr>
      <vt:lpstr>Summary: Key messages</vt:lpstr>
      <vt:lpstr>Let’s keep talking</vt:lpstr>
      <vt:lpstr>Thank you for being part  of this conversation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Bell Lets Talk facilitators slides</dc:title>
  <dc:creator>Zulualphakilo User 3</dc:creator>
  <cp:lastModifiedBy>DQ_Rajeswari</cp:lastModifiedBy>
  <cp:revision>44</cp:revision>
  <dcterms:created xsi:type="dcterms:W3CDTF">2011-03-25T20:10:21Z</dcterms:created>
  <dcterms:modified xsi:type="dcterms:W3CDTF">2021-12-27T13:24:31Z</dcterms:modified>
</cp:coreProperties>
</file>